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7" r:id="rId2"/>
    <p:sldId id="604" r:id="rId3"/>
    <p:sldId id="617" r:id="rId4"/>
    <p:sldId id="615" r:id="rId5"/>
    <p:sldId id="624" r:id="rId6"/>
    <p:sldId id="622" r:id="rId7"/>
    <p:sldId id="621" r:id="rId8"/>
    <p:sldId id="623" r:id="rId9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8" autoAdjust="0"/>
    <p:restoredTop sz="94660" autoAdjust="0"/>
  </p:normalViewPr>
  <p:slideViewPr>
    <p:cSldViewPr snapToGrid="0" showGuides="1">
      <p:cViewPr varScale="1">
        <p:scale>
          <a:sx n="95" d="100"/>
          <a:sy n="95" d="100"/>
        </p:scale>
        <p:origin x="24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916" y="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A015CCF-DBFE-4BD2-9EBB-38192DFB0E45}" type="datetime1">
              <a:rPr lang="de-DE" smtClean="0"/>
              <a:t>2020-04-30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C33ADDF-418B-4AEE-81B9-E77B3218F8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959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261D8D-0253-436E-9B90-B99C35474B5B}" type="datetime1">
              <a:rPr lang="de-DE" noProof="0" smtClean="0"/>
              <a:t>2020-04-30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75029A-2D1E-47A5-9598-4A9AC47B3AC1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30770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75029A-2D1E-47A5-9598-4A9AC47B3AC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723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/>
              <a:t>Master-Untertitelformat bearbeiten</a:t>
            </a:r>
            <a:endParaRPr lang="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5CCBF2-E8F6-4934-8ADD-148BC5DD6BE3}" type="datetime1">
              <a:rPr lang="de-DE" smtClean="0"/>
              <a:t>2020-04-30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"/>
              <a:t>Fußzeile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BBE4ED-459D-40C7-8AC5-61D92C24A95D}" type="datetime1">
              <a:rPr lang="de-DE" smtClean="0"/>
              <a:t>2020-04-30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"/>
              <a:t>Fußzeile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de-DE"/>
              <a:t>Mastertitelformat bearbeiten</a:t>
            </a:r>
            <a:endParaRPr lang="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91215C-03C1-4ADC-B98C-06D134CB3F54}" type="datetime1">
              <a:rPr lang="de-DE" smtClean="0"/>
              <a:t>2020-04-30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"/>
              <a:t>Fußzeile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E79F75-0B94-4894-9C30-F4AD52CF9E2B}" type="datetime1">
              <a:rPr lang="de-DE" smtClean="0"/>
              <a:t>2020-04-30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"/>
              <a:t>Fußzeile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de-DE"/>
              <a:t>Mastertitelformat bearbeiten</a:t>
            </a:r>
            <a:endParaRPr lang="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147071-0E55-4BE7-94DF-4F85BDBD5CBC}" type="datetime1">
              <a:rPr lang="de-DE" smtClean="0"/>
              <a:t>2020-04-30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"/>
              <a:t>Fußzeile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8A3F4C-336A-488D-B68B-C93E0951337E}" type="datetime1">
              <a:rPr lang="de-DE" smtClean="0"/>
              <a:t>2020-04-30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"/>
              <a:t>Fußzeile hinzufügen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7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17A456-F159-474A-AA30-487AF941708D}" type="datetime1">
              <a:rPr lang="de-DE" smtClean="0"/>
              <a:t>2020-04-30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"/>
              <a:t>Fußzeile hinzufügen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2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5BB41E-E2E1-44D6-B4B8-ED6346C62914}" type="datetime1">
              <a:rPr lang="de-DE" smtClean="0"/>
              <a:t>2020-04-30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"/>
              <a:t>Fußzeile hinzufügen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0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452845-8263-4FAB-B8A8-649425A3372A}" type="datetime1">
              <a:rPr lang="de-DE" smtClean="0"/>
              <a:t>2020-04-30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"/>
              <a:t>Fußzeile hinzufügen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2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/>
              <a:t>Mastertitelformat bearbeiten</a:t>
            </a:r>
            <a:endParaRPr lang="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9CFF16-0D11-4DBB-BBB5-0B037310D6B2}" type="datetime1">
              <a:rPr lang="de-DE" smtClean="0"/>
              <a:t>2020-04-30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"/>
              <a:t>Fußzeile hinzufügen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5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/>
              <a:t>Mastertitelformat bearbeiten</a:t>
            </a:r>
            <a:endParaRPr lang="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Bild durch Klicken auf Symbol hinzufügen</a:t>
            </a:r>
            <a:endParaRPr lang="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5C6C25-A605-4C87-924A-16A00B5DDFD3}" type="datetime1">
              <a:rPr lang="de-DE" smtClean="0"/>
              <a:t>2020-04-30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"/>
              <a:t>Fußzeile hinzufügen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"/>
              <a:t>Textmasterformate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338030D-0A7F-4925-839F-95299510C0E7}" type="datetime1">
              <a:rPr lang="de-DE" smtClean="0"/>
              <a:t>2020-04-30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Fußzeile hinzufügen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62D6987-FB6D-4DB8-81B8-AD0F35E3BB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ourworldindata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longnow.org/02014/10/17/mark-lynas-9-planetary-boundaries-finessing-the-anthropocene-seminar-flashbac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ntmedu.blogspot.com/2012/04/6.html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en-GB" dirty="0"/>
              <a:t>Climate Change and Prosperity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r>
              <a:rPr lang="en-GB" sz="2800" dirty="0"/>
              <a:t>Tackling many goals at once – don‘t ignore nuclear</a:t>
            </a:r>
          </a:p>
          <a:p>
            <a:endParaRPr lang="en-GB" dirty="0"/>
          </a:p>
          <a:p>
            <a:r>
              <a:rPr lang="en-GB" dirty="0"/>
              <a:t>Amardeo Sarma</a:t>
            </a:r>
          </a:p>
        </p:txBody>
      </p:sp>
    </p:spTree>
    <p:extLst>
      <p:ext uri="{BB962C8B-B14F-4D97-AF65-F5344CB8AC3E}">
        <p14:creationId xmlns:p14="http://schemas.microsoft.com/office/powerpoint/2010/main" val="175613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782100B-C953-4D68-82EE-D52738D0A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>
            <a:normAutofit/>
          </a:bodyPr>
          <a:lstStyle/>
          <a:p>
            <a:r>
              <a:rPr lang="en-GB"/>
              <a:t>What modernity and energy has brought us</a:t>
            </a:r>
          </a:p>
        </p:txBody>
      </p:sp>
      <p:pic>
        <p:nvPicPr>
          <p:cNvPr id="5" name="Inhaltsplatzhalter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57C606F5-A896-493A-A20E-116CF00E5B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941314" y="983790"/>
            <a:ext cx="6967516" cy="4877260"/>
          </a:xfr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A3CE96E-5D9F-4022-BDDC-31533F782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6257"/>
            <a:ext cx="3932237" cy="140970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Higher life expectancy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Less absolute poverty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Better standard of living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6CEB77C-73B8-4BBF-BA27-10DC5534BD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40" y="3641271"/>
            <a:ext cx="4375887" cy="308886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654E3C1-8403-4D32-964A-DD74603D478A}"/>
              </a:ext>
            </a:extLst>
          </p:cNvPr>
          <p:cNvSpPr txBox="1"/>
          <p:nvPr/>
        </p:nvSpPr>
        <p:spPr>
          <a:xfrm>
            <a:off x="5452782" y="6279776"/>
            <a:ext cx="5344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/>
              <a:t>Source: Our World in Data </a:t>
            </a:r>
            <a:r>
              <a:rPr lang="en-GB" sz="1400" i="1">
                <a:hlinkClick r:id="rId4"/>
              </a:rPr>
              <a:t>https://www.ourworldindata.org</a:t>
            </a:r>
            <a:r>
              <a:rPr lang="en-GB" sz="1400" i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342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809EA-C6FC-4DBD-BAED-FED314FDB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/>
              <a:t>The problem – Upto Six Degrees?</a:t>
            </a:r>
          </a:p>
        </p:txBody>
      </p:sp>
      <p:pic>
        <p:nvPicPr>
          <p:cNvPr id="6" name="Grafik 5" descr="Ein Bild, das Gras, draußen, Person, Mann enthält.&#10;&#10;Automatisch generierte Beschreibung">
            <a:extLst>
              <a:ext uri="{FF2B5EF4-FFF2-40B4-BE49-F238E27FC236}">
                <a16:creationId xmlns:a16="http://schemas.microsoft.com/office/drawing/2014/main" id="{677CE7B5-AD3D-495B-AB1E-284C11A04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9734" y="1960670"/>
            <a:ext cx="6389595" cy="3588823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FED45DA-B14A-4DB0-8872-3D0FED16B155}"/>
              </a:ext>
            </a:extLst>
          </p:cNvPr>
          <p:cNvSpPr txBox="1"/>
          <p:nvPr/>
        </p:nvSpPr>
        <p:spPr>
          <a:xfrm>
            <a:off x="4343368" y="6492875"/>
            <a:ext cx="5311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/>
              <a:t>Picture source: unknown author, license </a:t>
            </a:r>
            <a:r>
              <a:rPr lang="en-GB" sz="1200" i="1">
                <a:hlinkClick r:id="rId4" tooltip="https://creativecommons.org/licenses/by-nc-sa/3.0/"/>
              </a:rPr>
              <a:t>CC BY-SA-NC</a:t>
            </a:r>
            <a:endParaRPr lang="en-GB" sz="1200" i="1"/>
          </a:p>
        </p:txBody>
      </p:sp>
      <p:pic>
        <p:nvPicPr>
          <p:cNvPr id="15" name="Grafik 14" descr="Ein Bild, das drinnen, Monitor, sitzend, Computer enthält.&#10;&#10;Automatisch generierte Beschreibung">
            <a:extLst>
              <a:ext uri="{FF2B5EF4-FFF2-40B4-BE49-F238E27FC236}">
                <a16:creationId xmlns:a16="http://schemas.microsoft.com/office/drawing/2014/main" id="{5DDA96F0-7D9C-4AD9-952C-549F6AA32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792290" y="1966912"/>
            <a:ext cx="3489792" cy="404289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BCF9F54-2EE6-4E34-843B-E1CE49AD8A20}"/>
              </a:ext>
            </a:extLst>
          </p:cNvPr>
          <p:cNvSpPr txBox="1"/>
          <p:nvPr/>
        </p:nvSpPr>
        <p:spPr>
          <a:xfrm>
            <a:off x="2364828" y="5557865"/>
            <a:ext cx="210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/>
              <a:t>Mark Lynas</a:t>
            </a:r>
          </a:p>
        </p:txBody>
      </p:sp>
    </p:spTree>
    <p:extLst>
      <p:ext uri="{BB962C8B-B14F-4D97-AF65-F5344CB8AC3E}">
        <p14:creationId xmlns:p14="http://schemas.microsoft.com/office/powerpoint/2010/main" val="319489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260053-A3C1-4FAA-BEC2-5CBD15E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r>
              <a:rPr lang="en-GB"/>
              <a:t>What can we do to reduce emissions?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91715F5-D26C-49F2-BA04-BA6EE7E96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88696" y="1825625"/>
            <a:ext cx="4065103" cy="4351338"/>
          </a:xfrm>
        </p:spPr>
        <p:txBody>
          <a:bodyPr>
            <a:normAutofit/>
          </a:bodyPr>
          <a:lstStyle/>
          <a:p>
            <a:r>
              <a:rPr lang="en-GB" sz="3600"/>
              <a:t>Wind power</a:t>
            </a:r>
          </a:p>
          <a:p>
            <a:r>
              <a:rPr lang="en-GB" sz="3600"/>
              <a:t>Nuclear energy</a:t>
            </a:r>
          </a:p>
          <a:p>
            <a:r>
              <a:rPr lang="en-GB" sz="3600"/>
              <a:t>Solar Power</a:t>
            </a:r>
          </a:p>
          <a:p>
            <a:r>
              <a:rPr lang="en-GB" sz="3600"/>
              <a:t>Photovoltaics</a:t>
            </a:r>
          </a:p>
          <a:p>
            <a:r>
              <a:rPr lang="en-GB" sz="3600"/>
              <a:t>Biopower</a:t>
            </a:r>
          </a:p>
          <a:p>
            <a:r>
              <a:rPr lang="en-GB" sz="3600"/>
              <a:t>CCS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598AE52-BC15-4313-853D-90DF2C2B170D}"/>
              </a:ext>
            </a:extLst>
          </p:cNvPr>
          <p:cNvSpPr txBox="1"/>
          <p:nvPr/>
        </p:nvSpPr>
        <p:spPr>
          <a:xfrm>
            <a:off x="6672469" y="6218570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/>
              <a:t>Source: IPCC</a:t>
            </a:r>
          </a:p>
        </p:txBody>
      </p:sp>
      <p:pic>
        <p:nvPicPr>
          <p:cNvPr id="9" name="Inhaltsplatzhalter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2555916-977F-4761-A477-77CEE08EAD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7" y="1594098"/>
            <a:ext cx="6094401" cy="4957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866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F68880-50DE-4812-979E-E81BBDCE5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8" y="457200"/>
            <a:ext cx="4675288" cy="1736210"/>
          </a:xfrm>
        </p:spPr>
        <p:txBody>
          <a:bodyPr anchor="b">
            <a:normAutofit/>
          </a:bodyPr>
          <a:lstStyle/>
          <a:p>
            <a:r>
              <a:rPr lang="en-GB" dirty="0"/>
              <a:t>Misinformation from the German Government</a:t>
            </a:r>
          </a:p>
        </p:txBody>
      </p:sp>
      <p:pic>
        <p:nvPicPr>
          <p:cNvPr id="5" name="Inhaltsplatzhalter 4" descr="Ein Bild, das Person, Tisch, Personen, Mann enthält.&#10;&#10;Automatisch generierte Beschreibung">
            <a:extLst>
              <a:ext uri="{FF2B5EF4-FFF2-40B4-BE49-F238E27FC236}">
                <a16:creationId xmlns:a16="http://schemas.microsoft.com/office/drawing/2014/main" id="{1D63E969-E93A-4260-970C-8DF9CC9C0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136" y="1325305"/>
            <a:ext cx="6696811" cy="4453378"/>
          </a:xfr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CA342CC-65F7-4347-B58B-9309AC2EE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48" y="2101850"/>
            <a:ext cx="4221178" cy="4078716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r>
              <a:rPr lang="en-GB" sz="2000" dirty="0"/>
              <a:t>Mourning the 18,000 victims of the Tohoku Earthquake and Tsunami as the victims of Fukushima</a:t>
            </a:r>
          </a:p>
          <a:p>
            <a:endParaRPr lang="en-GB" sz="2000" dirty="0"/>
          </a:p>
          <a:p>
            <a:r>
              <a:rPr lang="en-GB" sz="2000" dirty="0"/>
              <a:t>The real current debate is whether the number is 0 or 1</a:t>
            </a:r>
          </a:p>
        </p:txBody>
      </p:sp>
    </p:spTree>
    <p:extLst>
      <p:ext uri="{BB962C8B-B14F-4D97-AF65-F5344CB8AC3E}">
        <p14:creationId xmlns:p14="http://schemas.microsoft.com/office/powerpoint/2010/main" val="2950930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3850C9-88EB-4E73-9F14-EC0ED179F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Germany‘s anti-nuclear policy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065C23-E824-4188-95A7-29364BAEB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8368"/>
          </a:xfrm>
        </p:spPr>
        <p:txBody>
          <a:bodyPr>
            <a:normAutofit/>
          </a:bodyPr>
          <a:lstStyle/>
          <a:p>
            <a:r>
              <a:rPr lang="en-GB" dirty="0"/>
              <a:t>It was not always this way: Chancellor Helmut Schmidt 1979 shortly after the Charney Report: „We need nuclear power“ and talked of tackling incompetence , but:</a:t>
            </a:r>
          </a:p>
          <a:p>
            <a:pPr lvl="1"/>
            <a:r>
              <a:rPr lang="en-GB" dirty="0"/>
              <a:t>He was ousted from power by no-confidence motion</a:t>
            </a:r>
          </a:p>
          <a:p>
            <a:pPr lvl="1"/>
            <a:r>
              <a:rPr lang="en-GB" dirty="0"/>
              <a:t>Building nuclear slowed and stopped</a:t>
            </a:r>
          </a:p>
          <a:p>
            <a:pPr lvl="1"/>
            <a:r>
              <a:rPr lang="en-GB" dirty="0"/>
              <a:t>Germany could be at the French level or better</a:t>
            </a:r>
          </a:p>
          <a:p>
            <a:pPr lvl="1"/>
            <a:r>
              <a:rPr lang="en-GB" dirty="0"/>
              <a:t>Thousands of premature deaths (see Kharecha/Sato)</a:t>
            </a:r>
          </a:p>
          <a:p>
            <a:pPr lvl="1"/>
            <a:r>
              <a:rPr lang="en-GB" dirty="0"/>
              <a:t>Strain on the stability of electricity production</a:t>
            </a:r>
          </a:p>
          <a:p>
            <a:r>
              <a:rPr lang="en-GB" dirty="0"/>
              <a:t>Germany intimidates other EU countries to not develop nuclear power via the EU backed by old-school NGOs</a:t>
            </a:r>
          </a:p>
        </p:txBody>
      </p:sp>
    </p:spTree>
    <p:extLst>
      <p:ext uri="{BB962C8B-B14F-4D97-AF65-F5344CB8AC3E}">
        <p14:creationId xmlns:p14="http://schemas.microsoft.com/office/powerpoint/2010/main" val="222246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Karte, Essen enthält.&#10;&#10;Automatisch generierte Beschreibung">
            <a:extLst>
              <a:ext uri="{FF2B5EF4-FFF2-40B4-BE49-F238E27FC236}">
                <a16:creationId xmlns:a16="http://schemas.microsoft.com/office/drawing/2014/main" id="{C2CA53F6-8CE3-4F73-BAE9-E71C210D7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6" b="15000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F749F3D-6A2F-4C66-A107-F550E4E1F425}"/>
              </a:ext>
            </a:extLst>
          </p:cNvPr>
          <p:cNvSpPr txBox="1"/>
          <p:nvPr/>
        </p:nvSpPr>
        <p:spPr>
          <a:xfrm>
            <a:off x="2162503" y="6235262"/>
            <a:ext cx="432682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i="1" dirty="0"/>
              <a:t>https://www.electricitymap.org/map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3792F3F-FD21-4478-A1F7-E4C7E6F5A118}"/>
              </a:ext>
            </a:extLst>
          </p:cNvPr>
          <p:cNvSpPr txBox="1"/>
          <p:nvPr/>
        </p:nvSpPr>
        <p:spPr>
          <a:xfrm>
            <a:off x="2822027" y="165538"/>
            <a:ext cx="2545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A few days ago</a:t>
            </a:r>
          </a:p>
        </p:txBody>
      </p:sp>
    </p:spTree>
    <p:extLst>
      <p:ext uri="{BB962C8B-B14F-4D97-AF65-F5344CB8AC3E}">
        <p14:creationId xmlns:p14="http://schemas.microsoft.com/office/powerpoint/2010/main" val="211581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31798-5F6E-4655-8847-AD29DE8E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can be done in Germany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84FC4C-43A2-4819-94D6-AC1EA21F4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39097" cy="4351338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Keep repeating that Germany‘s failed energy policy with its nuclear phaseout harms the climate and health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GB" dirty="0">
                <a:sym typeface="Wingdings" panose="05000000000000000000" pitchFamily="2" charset="2"/>
              </a:rPr>
              <a:t>Germany is not a role model in combating climate change</a:t>
            </a:r>
            <a:endParaRPr lang="en-GB" dirty="0"/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Confront </a:t>
            </a:r>
            <a:r>
              <a:rPr lang="en-GB" dirty="0"/>
              <a:t>false claims and fear-mongering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around Chernobyl and especially Fukushima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all possible to </a:t>
            </a:r>
            <a:r>
              <a:rPr lang="en-GB" dirty="0"/>
              <a:t>stop Germany (and Austria) from interfering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the policies of other countries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Point to </a:t>
            </a:r>
            <a:r>
              <a:rPr lang="en-GB" dirty="0"/>
              <a:t>positive examples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countries that are doing much better, such as France and Ontario in Canada</a:t>
            </a:r>
          </a:p>
        </p:txBody>
      </p:sp>
    </p:spTree>
    <p:extLst>
      <p:ext uri="{BB962C8B-B14F-4D97-AF65-F5344CB8AC3E}">
        <p14:creationId xmlns:p14="http://schemas.microsoft.com/office/powerpoint/2010/main" val="3027944239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 im abstrakten Design &quot;Melancholie&quot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0" tIns="0" rIns="0" bIns="0" rtlCol="0" anchor="ctr"/>
      <a:lstStyle>
        <a:defPPr algn="ctr">
          <a:defRPr sz="2400" dirty="0" smtClean="0"/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26713425_TF03460530" id="{1630E731-8077-4B03-9CA8-A63495DC739D}" vid="{67EC20AA-1AC5-494A-AD38-6AB4F4BB7D0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Breitbild</PresentationFormat>
  <Paragraphs>41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Vorlage im abstrakten Design "Melancholie"</vt:lpstr>
      <vt:lpstr>Climate Change and Prosperity</vt:lpstr>
      <vt:lpstr>What modernity and energy has brought us</vt:lpstr>
      <vt:lpstr>The problem – Upto Six Degrees?</vt:lpstr>
      <vt:lpstr>What can we do to reduce emissions?</vt:lpstr>
      <vt:lpstr>Misinformation from the German Government</vt:lpstr>
      <vt:lpstr>Germany‘s anti-nuclear policy</vt:lpstr>
      <vt:lpstr>PowerPoint-Präsentation</vt:lpstr>
      <vt:lpstr>What can be done in Germany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and Well-Being</dc:title>
  <dc:creator>Amardeo Sarma</dc:creator>
  <cp:lastModifiedBy>Amardeo Sarma</cp:lastModifiedBy>
  <cp:revision>5</cp:revision>
  <dcterms:created xsi:type="dcterms:W3CDTF">2020-04-30T17:36:55Z</dcterms:created>
  <dcterms:modified xsi:type="dcterms:W3CDTF">2020-04-30T18:10:50Z</dcterms:modified>
</cp:coreProperties>
</file>